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9" r:id="rId6"/>
    <p:sldId id="270" r:id="rId7"/>
    <p:sldId id="268" r:id="rId8"/>
    <p:sldId id="272" r:id="rId9"/>
    <p:sldId id="269" r:id="rId10"/>
    <p:sldId id="26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1BE67-D7EF-4049-9229-ED1ABAD3A2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711C9-BDB8-4D80-AC69-A80A723CF916}">
      <dgm:prSet custT="1"/>
      <dgm:spPr/>
      <dgm:t>
        <a:bodyPr/>
        <a:lstStyle/>
        <a:p>
          <a:r>
            <a:rPr lang="uk-UA" sz="2800" b="1" dirty="0" smtClean="0">
              <a:solidFill>
                <a:schemeClr val="accent6">
                  <a:lumMod val="50000"/>
                </a:schemeClr>
              </a:solidFill>
            </a:rPr>
            <a:t>Теоретичні завдання навчальної дисципліни</a:t>
          </a:r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endParaRPr lang="ru-RU" sz="28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D91F69-CE8A-4DAE-82AC-CD789FA442C4}" type="parTrans" cxnId="{AB736258-CF65-4323-9EBE-8BEEB4799EB5}">
      <dgm:prSet/>
      <dgm:spPr/>
      <dgm:t>
        <a:bodyPr/>
        <a:lstStyle/>
        <a:p>
          <a:endParaRPr lang="ru-RU"/>
        </a:p>
      </dgm:t>
    </dgm:pt>
    <dgm:pt modelId="{18241455-7B21-434F-A50B-351764E23347}" type="sibTrans" cxnId="{AB736258-CF65-4323-9EBE-8BEEB4799EB5}">
      <dgm:prSet/>
      <dgm:spPr/>
      <dgm:t>
        <a:bodyPr/>
        <a:lstStyle/>
        <a:p>
          <a:endParaRPr lang="ru-RU"/>
        </a:p>
      </dgm:t>
    </dgm:pt>
    <dgm:pt modelId="{909C1179-A96E-451D-A419-5602A67A958A}">
      <dgm:prSet/>
      <dgm:spPr/>
      <dgm:t>
        <a:bodyPr/>
        <a:lstStyle/>
        <a:p>
          <a:r>
            <a:rPr lang="uk-UA" b="1" dirty="0" smtClean="0"/>
            <a:t>1) формування поняття «активного навчання» як пріоритетного при технологічному підході в освіті</a:t>
          </a:r>
          <a:r>
            <a:rPr lang="uk-UA" dirty="0" smtClean="0"/>
            <a:t>; </a:t>
          </a:r>
          <a:endParaRPr lang="ru-RU" dirty="0" smtClean="0"/>
        </a:p>
      </dgm:t>
    </dgm:pt>
    <dgm:pt modelId="{E1D64E96-5DED-4452-874B-374CCF2484C7}" type="parTrans" cxnId="{8154C13B-541B-423F-92A0-64DC396A0B55}">
      <dgm:prSet/>
      <dgm:spPr/>
      <dgm:t>
        <a:bodyPr/>
        <a:lstStyle/>
        <a:p>
          <a:endParaRPr lang="ru-RU"/>
        </a:p>
      </dgm:t>
    </dgm:pt>
    <dgm:pt modelId="{BB38F792-00BB-4ECE-9D01-845FB2A6AD17}" type="sibTrans" cxnId="{8154C13B-541B-423F-92A0-64DC396A0B55}">
      <dgm:prSet/>
      <dgm:spPr/>
      <dgm:t>
        <a:bodyPr/>
        <a:lstStyle/>
        <a:p>
          <a:endParaRPr lang="ru-RU"/>
        </a:p>
      </dgm:t>
    </dgm:pt>
    <dgm:pt modelId="{6BD1B06B-15D2-4E4C-8BCB-3F085FDE4283}">
      <dgm:prSet/>
      <dgm:spPr/>
      <dgm:t>
        <a:bodyPr/>
        <a:lstStyle/>
        <a:p>
          <a:r>
            <a:rPr lang="uk-UA" b="1" dirty="0" smtClean="0"/>
            <a:t>2) розкриття значення дослідницької роботи для пізнання навколишнього світу та практичного застосування хімічних знань</a:t>
          </a:r>
          <a:r>
            <a:rPr lang="uk-UA" dirty="0" smtClean="0"/>
            <a:t>.</a:t>
          </a:r>
          <a:endParaRPr lang="ru-RU" dirty="0" smtClean="0"/>
        </a:p>
      </dgm:t>
    </dgm:pt>
    <dgm:pt modelId="{3845034C-6689-4299-BFE8-63BFA83ADF60}" type="parTrans" cxnId="{308BAF84-7D55-4DD4-84A6-BCDB463F672C}">
      <dgm:prSet/>
      <dgm:spPr/>
      <dgm:t>
        <a:bodyPr/>
        <a:lstStyle/>
        <a:p>
          <a:endParaRPr lang="ru-RU"/>
        </a:p>
      </dgm:t>
    </dgm:pt>
    <dgm:pt modelId="{4F22517A-20BF-4AE0-BB30-6C7804735E33}" type="sibTrans" cxnId="{308BAF84-7D55-4DD4-84A6-BCDB463F672C}">
      <dgm:prSet/>
      <dgm:spPr/>
      <dgm:t>
        <a:bodyPr/>
        <a:lstStyle/>
        <a:p>
          <a:endParaRPr lang="ru-RU"/>
        </a:p>
      </dgm:t>
    </dgm:pt>
    <dgm:pt modelId="{F43C8BA8-9295-459A-AF47-B5ACCA897532}" type="pres">
      <dgm:prSet presAssocID="{D491BE67-D7EF-4049-9229-ED1ABAD3A2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C14CD3-AF2B-4498-BB07-85B2E702DCF7}" type="pres">
      <dgm:prSet presAssocID="{AFB711C9-BDB8-4D80-AC69-A80A723CF916}" presName="hierRoot1" presStyleCnt="0"/>
      <dgm:spPr/>
    </dgm:pt>
    <dgm:pt modelId="{A0725973-68CE-4953-B1DB-2814133F40AC}" type="pres">
      <dgm:prSet presAssocID="{AFB711C9-BDB8-4D80-AC69-A80A723CF916}" presName="composite" presStyleCnt="0"/>
      <dgm:spPr/>
    </dgm:pt>
    <dgm:pt modelId="{E8DA3DBB-D7BC-4436-A198-E43A13C77C22}" type="pres">
      <dgm:prSet presAssocID="{AFB711C9-BDB8-4D80-AC69-A80A723CF916}" presName="background" presStyleLbl="node0" presStyleIdx="0" presStyleCnt="3"/>
      <dgm:spPr/>
    </dgm:pt>
    <dgm:pt modelId="{40680614-B9A3-473F-BB18-81805B1B0D43}" type="pres">
      <dgm:prSet presAssocID="{AFB711C9-BDB8-4D80-AC69-A80A723CF916}" presName="text" presStyleLbl="fgAcc0" presStyleIdx="0" presStyleCnt="3" custAng="0" custScaleX="140967" custScaleY="360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E415B-7439-482C-A218-67C0F88A71AA}" type="pres">
      <dgm:prSet presAssocID="{AFB711C9-BDB8-4D80-AC69-A80A723CF916}" presName="hierChild2" presStyleCnt="0"/>
      <dgm:spPr/>
    </dgm:pt>
    <dgm:pt modelId="{8BF4B03D-A6C1-41C1-9122-41C22EBA4ABB}" type="pres">
      <dgm:prSet presAssocID="{909C1179-A96E-451D-A419-5602A67A958A}" presName="hierRoot1" presStyleCnt="0"/>
      <dgm:spPr/>
    </dgm:pt>
    <dgm:pt modelId="{FD959593-5F4E-440F-BBD6-8E78A0F13B05}" type="pres">
      <dgm:prSet presAssocID="{909C1179-A96E-451D-A419-5602A67A958A}" presName="composite" presStyleCnt="0"/>
      <dgm:spPr/>
    </dgm:pt>
    <dgm:pt modelId="{A39016F7-715D-4991-8D70-202A5C4D2F05}" type="pres">
      <dgm:prSet presAssocID="{909C1179-A96E-451D-A419-5602A67A958A}" presName="background" presStyleLbl="node0" presStyleIdx="1" presStyleCnt="3"/>
      <dgm:spPr/>
    </dgm:pt>
    <dgm:pt modelId="{C746E9CD-F74E-4747-B3E4-D3EE430D01E2}" type="pres">
      <dgm:prSet presAssocID="{909C1179-A96E-451D-A419-5602A67A958A}" presName="text" presStyleLbl="fgAcc0" presStyleIdx="1" presStyleCnt="3" custAng="0" custScaleY="360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38495-C4F6-4165-8CB3-9AEAC04661AB}" type="pres">
      <dgm:prSet presAssocID="{909C1179-A96E-451D-A419-5602A67A958A}" presName="hierChild2" presStyleCnt="0"/>
      <dgm:spPr/>
    </dgm:pt>
    <dgm:pt modelId="{E2B407BA-88E8-4B53-A6F3-2161200B80C3}" type="pres">
      <dgm:prSet presAssocID="{6BD1B06B-15D2-4E4C-8BCB-3F085FDE4283}" presName="hierRoot1" presStyleCnt="0"/>
      <dgm:spPr/>
    </dgm:pt>
    <dgm:pt modelId="{FD44FB78-E45C-471F-A423-4EA9C924524E}" type="pres">
      <dgm:prSet presAssocID="{6BD1B06B-15D2-4E4C-8BCB-3F085FDE4283}" presName="composite" presStyleCnt="0"/>
      <dgm:spPr/>
    </dgm:pt>
    <dgm:pt modelId="{DD470B35-0748-4FE1-B100-4B8B96057D19}" type="pres">
      <dgm:prSet presAssocID="{6BD1B06B-15D2-4E4C-8BCB-3F085FDE4283}" presName="background" presStyleLbl="node0" presStyleIdx="2" presStyleCnt="3"/>
      <dgm:spPr/>
    </dgm:pt>
    <dgm:pt modelId="{8EA2FEBC-8B85-41F4-AE9C-490B6517C243}" type="pres">
      <dgm:prSet presAssocID="{6BD1B06B-15D2-4E4C-8BCB-3F085FDE4283}" presName="text" presStyleLbl="fgAcc0" presStyleIdx="2" presStyleCnt="3" custAng="0" custScaleY="360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22526-F5A1-4782-9483-24EAB089A0C7}" type="pres">
      <dgm:prSet presAssocID="{6BD1B06B-15D2-4E4C-8BCB-3F085FDE4283}" presName="hierChild2" presStyleCnt="0"/>
      <dgm:spPr/>
    </dgm:pt>
  </dgm:ptLst>
  <dgm:cxnLst>
    <dgm:cxn modelId="{8154C13B-541B-423F-92A0-64DC396A0B55}" srcId="{D491BE67-D7EF-4049-9229-ED1ABAD3A2A6}" destId="{909C1179-A96E-451D-A419-5602A67A958A}" srcOrd="1" destOrd="0" parTransId="{E1D64E96-5DED-4452-874B-374CCF2484C7}" sibTransId="{BB38F792-00BB-4ECE-9D01-845FB2A6AD17}"/>
    <dgm:cxn modelId="{EC3944A0-808E-4370-8F3C-02AD1B18B9CD}" type="presOf" srcId="{6BD1B06B-15D2-4E4C-8BCB-3F085FDE4283}" destId="{8EA2FEBC-8B85-41F4-AE9C-490B6517C243}" srcOrd="0" destOrd="0" presId="urn:microsoft.com/office/officeart/2005/8/layout/hierarchy1"/>
    <dgm:cxn modelId="{308BAF84-7D55-4DD4-84A6-BCDB463F672C}" srcId="{D491BE67-D7EF-4049-9229-ED1ABAD3A2A6}" destId="{6BD1B06B-15D2-4E4C-8BCB-3F085FDE4283}" srcOrd="2" destOrd="0" parTransId="{3845034C-6689-4299-BFE8-63BFA83ADF60}" sibTransId="{4F22517A-20BF-4AE0-BB30-6C7804735E33}"/>
    <dgm:cxn modelId="{AB736258-CF65-4323-9EBE-8BEEB4799EB5}" srcId="{D491BE67-D7EF-4049-9229-ED1ABAD3A2A6}" destId="{AFB711C9-BDB8-4D80-AC69-A80A723CF916}" srcOrd="0" destOrd="0" parTransId="{5BD91F69-CE8A-4DAE-82AC-CD789FA442C4}" sibTransId="{18241455-7B21-434F-A50B-351764E23347}"/>
    <dgm:cxn modelId="{9154C28C-81CA-42E8-A0C6-15A55B430F22}" type="presOf" srcId="{909C1179-A96E-451D-A419-5602A67A958A}" destId="{C746E9CD-F74E-4747-B3E4-D3EE430D01E2}" srcOrd="0" destOrd="0" presId="urn:microsoft.com/office/officeart/2005/8/layout/hierarchy1"/>
    <dgm:cxn modelId="{0FF22188-2523-4EFB-A41C-B09F98E466E2}" type="presOf" srcId="{AFB711C9-BDB8-4D80-AC69-A80A723CF916}" destId="{40680614-B9A3-473F-BB18-81805B1B0D43}" srcOrd="0" destOrd="0" presId="urn:microsoft.com/office/officeart/2005/8/layout/hierarchy1"/>
    <dgm:cxn modelId="{81700FDC-CD5A-49F9-88CA-7E0BB465244D}" type="presOf" srcId="{D491BE67-D7EF-4049-9229-ED1ABAD3A2A6}" destId="{F43C8BA8-9295-459A-AF47-B5ACCA897532}" srcOrd="0" destOrd="0" presId="urn:microsoft.com/office/officeart/2005/8/layout/hierarchy1"/>
    <dgm:cxn modelId="{808836C2-5860-4216-8A17-B6F01DC5780C}" type="presParOf" srcId="{F43C8BA8-9295-459A-AF47-B5ACCA897532}" destId="{16C14CD3-AF2B-4498-BB07-85B2E702DCF7}" srcOrd="0" destOrd="0" presId="urn:microsoft.com/office/officeart/2005/8/layout/hierarchy1"/>
    <dgm:cxn modelId="{DA3213DD-9BF4-43FF-BD1C-F3C58C6637E5}" type="presParOf" srcId="{16C14CD3-AF2B-4498-BB07-85B2E702DCF7}" destId="{A0725973-68CE-4953-B1DB-2814133F40AC}" srcOrd="0" destOrd="0" presId="urn:microsoft.com/office/officeart/2005/8/layout/hierarchy1"/>
    <dgm:cxn modelId="{C6F019F9-4EEA-489D-B229-7A8D58A70F8A}" type="presParOf" srcId="{A0725973-68CE-4953-B1DB-2814133F40AC}" destId="{E8DA3DBB-D7BC-4436-A198-E43A13C77C22}" srcOrd="0" destOrd="0" presId="urn:microsoft.com/office/officeart/2005/8/layout/hierarchy1"/>
    <dgm:cxn modelId="{79112D2C-0DA0-4148-AC4B-DDB006B9D1E3}" type="presParOf" srcId="{A0725973-68CE-4953-B1DB-2814133F40AC}" destId="{40680614-B9A3-473F-BB18-81805B1B0D43}" srcOrd="1" destOrd="0" presId="urn:microsoft.com/office/officeart/2005/8/layout/hierarchy1"/>
    <dgm:cxn modelId="{BD33687C-7BC6-4A4D-B395-7C189E843556}" type="presParOf" srcId="{16C14CD3-AF2B-4498-BB07-85B2E702DCF7}" destId="{568E415B-7439-482C-A218-67C0F88A71AA}" srcOrd="1" destOrd="0" presId="urn:microsoft.com/office/officeart/2005/8/layout/hierarchy1"/>
    <dgm:cxn modelId="{E4503283-98A1-4882-9D5A-39595BE722C2}" type="presParOf" srcId="{F43C8BA8-9295-459A-AF47-B5ACCA897532}" destId="{8BF4B03D-A6C1-41C1-9122-41C22EBA4ABB}" srcOrd="1" destOrd="0" presId="urn:microsoft.com/office/officeart/2005/8/layout/hierarchy1"/>
    <dgm:cxn modelId="{D04100ED-F5F3-4153-BB90-D7CD3CA12E33}" type="presParOf" srcId="{8BF4B03D-A6C1-41C1-9122-41C22EBA4ABB}" destId="{FD959593-5F4E-440F-BBD6-8E78A0F13B05}" srcOrd="0" destOrd="0" presId="urn:microsoft.com/office/officeart/2005/8/layout/hierarchy1"/>
    <dgm:cxn modelId="{90E0825E-7933-4283-9A9C-6B2DEE288243}" type="presParOf" srcId="{FD959593-5F4E-440F-BBD6-8E78A0F13B05}" destId="{A39016F7-715D-4991-8D70-202A5C4D2F05}" srcOrd="0" destOrd="0" presId="urn:microsoft.com/office/officeart/2005/8/layout/hierarchy1"/>
    <dgm:cxn modelId="{9EA85959-2528-4BC7-80FB-70B63E5BEA55}" type="presParOf" srcId="{FD959593-5F4E-440F-BBD6-8E78A0F13B05}" destId="{C746E9CD-F74E-4747-B3E4-D3EE430D01E2}" srcOrd="1" destOrd="0" presId="urn:microsoft.com/office/officeart/2005/8/layout/hierarchy1"/>
    <dgm:cxn modelId="{81CB3506-34B0-41AA-88BE-81B13F4383BA}" type="presParOf" srcId="{8BF4B03D-A6C1-41C1-9122-41C22EBA4ABB}" destId="{EC338495-C4F6-4165-8CB3-9AEAC04661AB}" srcOrd="1" destOrd="0" presId="urn:microsoft.com/office/officeart/2005/8/layout/hierarchy1"/>
    <dgm:cxn modelId="{AA9CFA2B-D60E-4FCD-8356-B08295E6F8E0}" type="presParOf" srcId="{F43C8BA8-9295-459A-AF47-B5ACCA897532}" destId="{E2B407BA-88E8-4B53-A6F3-2161200B80C3}" srcOrd="2" destOrd="0" presId="urn:microsoft.com/office/officeart/2005/8/layout/hierarchy1"/>
    <dgm:cxn modelId="{A75016E9-5B3E-4AC0-87FD-8F9CA5732577}" type="presParOf" srcId="{E2B407BA-88E8-4B53-A6F3-2161200B80C3}" destId="{FD44FB78-E45C-471F-A423-4EA9C924524E}" srcOrd="0" destOrd="0" presId="urn:microsoft.com/office/officeart/2005/8/layout/hierarchy1"/>
    <dgm:cxn modelId="{F858DD88-D7A6-468B-A468-9FD89C42FF89}" type="presParOf" srcId="{FD44FB78-E45C-471F-A423-4EA9C924524E}" destId="{DD470B35-0748-4FE1-B100-4B8B96057D19}" srcOrd="0" destOrd="0" presId="urn:microsoft.com/office/officeart/2005/8/layout/hierarchy1"/>
    <dgm:cxn modelId="{F413BF3C-5928-4177-B7C7-F32B53815BED}" type="presParOf" srcId="{FD44FB78-E45C-471F-A423-4EA9C924524E}" destId="{8EA2FEBC-8B85-41F4-AE9C-490B6517C243}" srcOrd="1" destOrd="0" presId="urn:microsoft.com/office/officeart/2005/8/layout/hierarchy1"/>
    <dgm:cxn modelId="{2AF23D67-C9E0-438E-8395-0A9CCCAACDE9}" type="presParOf" srcId="{E2B407BA-88E8-4B53-A6F3-2161200B80C3}" destId="{56C22526-F5A1-4782-9483-24EAB089A0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DA3DBB-D7BC-4436-A198-E43A13C77C22}">
      <dsp:nvSpPr>
        <dsp:cNvPr id="0" name=""/>
        <dsp:cNvSpPr/>
      </dsp:nvSpPr>
      <dsp:spPr>
        <a:xfrm>
          <a:off x="6217" y="257574"/>
          <a:ext cx="2885149" cy="4687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80614-B9A3-473F-BB18-81805B1B0D43}">
      <dsp:nvSpPr>
        <dsp:cNvPr id="0" name=""/>
        <dsp:cNvSpPr/>
      </dsp:nvSpPr>
      <dsp:spPr>
        <a:xfrm>
          <a:off x="233626" y="473612"/>
          <a:ext cx="2885149" cy="4687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6">
                  <a:lumMod val="50000"/>
                </a:schemeClr>
              </a:solidFill>
            </a:rPr>
            <a:t>Теоретичні завдання навчальної дисципліни</a:t>
          </a: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endParaRPr lang="ru-RU" sz="28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3626" y="473612"/>
        <a:ext cx="2885149" cy="4687480"/>
      </dsp:txXfrm>
    </dsp:sp>
    <dsp:sp modelId="{A39016F7-715D-4991-8D70-202A5C4D2F05}">
      <dsp:nvSpPr>
        <dsp:cNvPr id="0" name=""/>
        <dsp:cNvSpPr/>
      </dsp:nvSpPr>
      <dsp:spPr>
        <a:xfrm>
          <a:off x="3346185" y="257574"/>
          <a:ext cx="2046684" cy="4687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6E9CD-F74E-4747-B3E4-D3EE430D01E2}">
      <dsp:nvSpPr>
        <dsp:cNvPr id="0" name=""/>
        <dsp:cNvSpPr/>
      </dsp:nvSpPr>
      <dsp:spPr>
        <a:xfrm>
          <a:off x="3573595" y="473612"/>
          <a:ext cx="2046684" cy="4687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1) формування поняття «активного навчання» як пріоритетного при технологічному підході в освіті</a:t>
          </a:r>
          <a:r>
            <a:rPr lang="uk-UA" sz="1900" kern="1200" dirty="0" smtClean="0"/>
            <a:t>; </a:t>
          </a:r>
          <a:endParaRPr lang="ru-RU" sz="1900" kern="1200" dirty="0" smtClean="0"/>
        </a:p>
      </dsp:txBody>
      <dsp:txXfrm>
        <a:off x="3573595" y="473612"/>
        <a:ext cx="2046684" cy="4687480"/>
      </dsp:txXfrm>
    </dsp:sp>
    <dsp:sp modelId="{DD470B35-0748-4FE1-B100-4B8B96057D19}">
      <dsp:nvSpPr>
        <dsp:cNvPr id="0" name=""/>
        <dsp:cNvSpPr/>
      </dsp:nvSpPr>
      <dsp:spPr>
        <a:xfrm>
          <a:off x="5847688" y="257574"/>
          <a:ext cx="2046684" cy="4687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2FEBC-8B85-41F4-AE9C-490B6517C243}">
      <dsp:nvSpPr>
        <dsp:cNvPr id="0" name=""/>
        <dsp:cNvSpPr/>
      </dsp:nvSpPr>
      <dsp:spPr>
        <a:xfrm>
          <a:off x="6075098" y="473612"/>
          <a:ext cx="2046684" cy="4687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2) розкриття значення дослідницької роботи для пізнання навколишнього світу та практичного застосування хімічних знань</a:t>
          </a:r>
          <a:r>
            <a:rPr lang="uk-UA" sz="1900" kern="1200" dirty="0" smtClean="0"/>
            <a:t>.</a:t>
          </a:r>
          <a:endParaRPr lang="ru-RU" sz="1900" kern="1200" dirty="0" smtClean="0"/>
        </a:p>
      </dsp:txBody>
      <dsp:txXfrm>
        <a:off x="6075098" y="473612"/>
        <a:ext cx="2046684" cy="468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67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778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80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58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88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39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36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91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5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35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60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01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6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31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22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8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34A869-24B1-4044-BF3A-1D24B748DCB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0A8D4-E861-4450-B152-4C1ECEAC0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7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4462" y="2433711"/>
            <a:ext cx="7209692" cy="317929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Міністерство освіти і науки України</a:t>
            </a:r>
            <a:br>
              <a:rPr lang="uk-UA" sz="3600" dirty="0" smtClean="0"/>
            </a:br>
            <a:r>
              <a:rPr lang="uk-UA" sz="3600" dirty="0" smtClean="0"/>
              <a:t>Херсонський державний університет</a:t>
            </a:r>
            <a:br>
              <a:rPr lang="uk-UA" sz="3600" dirty="0" smtClean="0"/>
            </a:br>
            <a:r>
              <a:rPr lang="uk-UA" sz="3600" dirty="0" smtClean="0"/>
              <a:t>Кафедра хімії та фармації</a:t>
            </a:r>
            <a:br>
              <a:rPr lang="uk-UA" sz="36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«Методи активного навчання та хімічний експеримент»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919215" y="6097171"/>
            <a:ext cx="6987645" cy="45719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2657459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637" y="4043856"/>
            <a:ext cx="4029969" cy="1371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галузей</a:t>
            </a:r>
            <a:r>
              <a:rPr lang="ru-RU" b="1" dirty="0"/>
              <a:t> </a:t>
            </a:r>
            <a:r>
              <a:rPr lang="ru-RU" b="1" dirty="0" err="1"/>
              <a:t>природничих</a:t>
            </a:r>
            <a:r>
              <a:rPr lang="ru-RU" b="1" dirty="0"/>
              <a:t> наук </a:t>
            </a:r>
            <a:r>
              <a:rPr lang="ru-RU" b="1" dirty="0" err="1"/>
              <a:t>хімія</a:t>
            </a:r>
            <a:r>
              <a:rPr lang="ru-RU" b="1" dirty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/>
              <a:t>особливою наукою, </a:t>
            </a:r>
            <a:r>
              <a:rPr lang="ru-RU" b="1" dirty="0" err="1"/>
              <a:t>бо</a:t>
            </a:r>
            <a:r>
              <a:rPr lang="ru-RU" b="1" dirty="0"/>
              <a:t> </a:t>
            </a:r>
            <a:r>
              <a:rPr lang="ru-RU" b="1" dirty="0" err="1"/>
              <a:t>створює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хімічні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,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немає</a:t>
            </a:r>
            <a:r>
              <a:rPr lang="ru-RU" b="1" dirty="0"/>
              <a:t> у </a:t>
            </a:r>
            <a:r>
              <a:rPr lang="ru-RU" b="1" dirty="0" err="1"/>
              <a:t>природі</a:t>
            </a:r>
            <a:r>
              <a:rPr lang="ru-RU" b="1" dirty="0"/>
              <a:t> і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людина</a:t>
            </a:r>
            <a:r>
              <a:rPr lang="ru-RU" b="1" dirty="0"/>
              <a:t> у </a:t>
            </a:r>
            <a:r>
              <a:rPr lang="ru-RU" b="1" dirty="0" err="1"/>
              <a:t>минулому</a:t>
            </a:r>
            <a:r>
              <a:rPr lang="ru-RU" b="1" dirty="0"/>
              <a:t> не могла </a:t>
            </a:r>
            <a:r>
              <a:rPr lang="ru-RU" b="1" dirty="0" err="1"/>
              <a:t>собі</a:t>
            </a:r>
            <a:r>
              <a:rPr lang="ru-RU" b="1" dirty="0"/>
              <a:t> </a:t>
            </a:r>
            <a:r>
              <a:rPr lang="ru-RU" b="1" dirty="0" err="1"/>
              <a:t>уявити</a:t>
            </a:r>
            <a:r>
              <a:rPr lang="ru-RU" b="1" dirty="0"/>
              <a:t>. Тому </a:t>
            </a:r>
            <a:r>
              <a:rPr lang="ru-RU" b="1" dirty="0" err="1"/>
              <a:t>хімії</a:t>
            </a:r>
            <a:r>
              <a:rPr lang="ru-RU" b="1" dirty="0"/>
              <a:t> </a:t>
            </a:r>
            <a:r>
              <a:rPr lang="ru-RU" b="1" dirty="0" err="1"/>
              <a:t>можемо</a:t>
            </a:r>
            <a:r>
              <a:rPr lang="ru-RU" b="1" dirty="0"/>
              <a:t> </a:t>
            </a:r>
            <a:r>
              <a:rPr lang="ru-RU" b="1" dirty="0" err="1"/>
              <a:t>прогнозувати</a:t>
            </a:r>
            <a:r>
              <a:rPr lang="ru-RU" b="1" dirty="0"/>
              <a:t> </a:t>
            </a:r>
            <a:r>
              <a:rPr lang="ru-RU" b="1" dirty="0" err="1"/>
              <a:t>велике</a:t>
            </a:r>
            <a:r>
              <a:rPr lang="ru-RU" b="1" dirty="0"/>
              <a:t> </a:t>
            </a:r>
            <a:r>
              <a:rPr lang="ru-RU" b="1" dirty="0" err="1"/>
              <a:t>майбутнє</a:t>
            </a:r>
            <a:r>
              <a:rPr lang="ru-RU" b="1" dirty="0"/>
              <a:t> і бути </a:t>
            </a:r>
            <a:r>
              <a:rPr lang="ru-RU" b="1" dirty="0" err="1" smtClean="0"/>
              <a:t>впевненими</a:t>
            </a:r>
            <a:r>
              <a:rPr lang="ru-RU" b="1" dirty="0" smtClean="0"/>
              <a:t> у </a:t>
            </a:r>
            <a:r>
              <a:rPr lang="ru-RU" b="1" dirty="0"/>
              <a:t>тому,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завтрашній</a:t>
            </a:r>
            <a:r>
              <a:rPr lang="ru-RU" b="1" dirty="0"/>
              <a:t> </a:t>
            </a:r>
            <a:r>
              <a:rPr lang="ru-RU" b="1" dirty="0" err="1"/>
              <a:t>світ</a:t>
            </a:r>
            <a:r>
              <a:rPr lang="ru-RU" b="1" dirty="0"/>
              <a:t> буде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хімізованим</a:t>
            </a:r>
            <a:r>
              <a:rPr lang="ru-RU" b="1" dirty="0"/>
              <a:t> </a:t>
            </a:r>
            <a:r>
              <a:rPr lang="ru-RU" b="1" dirty="0" err="1" smtClean="0"/>
              <a:t>світом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 </a:t>
            </a:r>
            <a:r>
              <a:rPr lang="ru-RU" b="1" dirty="0" err="1" smtClean="0"/>
              <a:t>хімічні</a:t>
            </a:r>
            <a:r>
              <a:rPr lang="ru-RU" b="1" dirty="0" smtClean="0"/>
              <a:t>  </a:t>
            </a:r>
            <a:r>
              <a:rPr lang="ru-RU" b="1" dirty="0" err="1" smtClean="0"/>
              <a:t>компетентності</a:t>
            </a:r>
            <a:r>
              <a:rPr lang="ru-RU" b="1" dirty="0" smtClean="0"/>
              <a:t>  </a:t>
            </a:r>
            <a:r>
              <a:rPr lang="ru-RU" b="1" dirty="0" err="1" smtClean="0"/>
              <a:t>досліджувати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будуть</a:t>
            </a:r>
            <a:r>
              <a:rPr lang="ru-RU" b="1" dirty="0" smtClean="0"/>
              <a:t> </a:t>
            </a:r>
            <a:r>
              <a:rPr lang="ru-RU" b="1" dirty="0" err="1" smtClean="0"/>
              <a:t>актуальними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завжди</a:t>
            </a:r>
            <a:endParaRPr lang="en-US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1538" y="1478401"/>
            <a:ext cx="5738714" cy="4162096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6565" y="853608"/>
            <a:ext cx="5717251" cy="4838137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6573128" y="5564943"/>
            <a:ext cx="4053841" cy="132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418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228" y="717452"/>
            <a:ext cx="4164036" cy="51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4906" y="1983545"/>
            <a:ext cx="350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066" y="3300605"/>
            <a:ext cx="1663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5433" y="3244334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1027" y="4011132"/>
            <a:ext cx="125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5433" y="2194560"/>
            <a:ext cx="861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Дя</a:t>
            </a:r>
            <a:r>
              <a:rPr lang="uk-UA" dirty="0" smtClean="0"/>
              <a:t>кую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56276" y="3258402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9292" y="3272469"/>
            <a:ext cx="2504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Освітньо-професійна програма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“Середня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освіта (Хімія)”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Другий (магістерський)рівень вищої освіти за спеціальністю 014 Середня освіта (Хімія)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241 М група, 3 семестр, 2021 рік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710543"/>
            <a:ext cx="3886200" cy="29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			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1987" y="4750795"/>
            <a:ext cx="3917927" cy="21072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3206" y="422031"/>
            <a:ext cx="9312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Мета освітньої компоненти </a:t>
            </a:r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“Методи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активного навчання та  хімічний експеримент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1175" y="1674055"/>
            <a:ext cx="7652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формування у студентів ґрунтовних понять щодо методики активного навчання з позиції тих, хто навчається, та хімічного експерименту, його значення для пізнання навколишнього світу та практичного застосування хімічних знань.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4062" y="2419643"/>
            <a:ext cx="6794695" cy="4438357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	На </a:t>
            </a:r>
            <a:r>
              <a:rPr lang="ru-RU" sz="3100" dirty="0" err="1" smtClean="0"/>
              <a:t>сьогодні</a:t>
            </a:r>
            <a:r>
              <a:rPr lang="ru-RU" sz="3100" dirty="0" smtClean="0"/>
              <a:t> </a:t>
            </a:r>
            <a:r>
              <a:rPr lang="ru-RU" sz="3100" dirty="0" err="1" smtClean="0"/>
              <a:t>жоден</a:t>
            </a:r>
            <a:r>
              <a:rPr lang="ru-RU" sz="3100" dirty="0" smtClean="0"/>
              <a:t>  </a:t>
            </a:r>
            <a:r>
              <a:rPr lang="ru-RU" sz="3100" dirty="0" err="1" smtClean="0"/>
              <a:t>досвідчений</a:t>
            </a:r>
            <a:r>
              <a:rPr lang="ru-RU" sz="3100" dirty="0" smtClean="0"/>
              <a:t>  </a:t>
            </a:r>
            <a:br>
              <a:rPr lang="ru-RU" sz="3100" dirty="0" smtClean="0"/>
            </a:br>
            <a:r>
              <a:rPr lang="ru-RU" sz="3100" dirty="0" smtClean="0"/>
              <a:t>	</a:t>
            </a:r>
            <a:r>
              <a:rPr lang="ru-RU" sz="3100" dirty="0" err="1" smtClean="0"/>
              <a:t>експериментатор</a:t>
            </a:r>
            <a:r>
              <a:rPr lang="ru-RU" sz="3100" dirty="0" smtClean="0"/>
              <a:t> не буде </a:t>
            </a:r>
            <a:r>
              <a:rPr lang="ru-RU" sz="3100" dirty="0" err="1" smtClean="0"/>
              <a:t>проводити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	 </a:t>
            </a:r>
            <a:r>
              <a:rPr lang="ru-RU" sz="3100" dirty="0" err="1" smtClean="0"/>
              <a:t>досліди</a:t>
            </a:r>
            <a:r>
              <a:rPr lang="ru-RU" sz="3100" dirty="0" smtClean="0"/>
              <a:t> 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електричним</a:t>
            </a:r>
            <a:r>
              <a:rPr lang="ru-RU" sz="3100" dirty="0" smtClean="0"/>
              <a:t> </a:t>
            </a:r>
            <a:r>
              <a:rPr lang="ru-RU" sz="3100" dirty="0" err="1" smtClean="0"/>
              <a:t>струмом</a:t>
            </a:r>
            <a:r>
              <a:rPr lang="ru-RU" sz="3100" dirty="0" smtClean="0"/>
              <a:t>,</a:t>
            </a:r>
            <a:br>
              <a:rPr lang="ru-RU" sz="3100" dirty="0" smtClean="0"/>
            </a:br>
            <a:r>
              <a:rPr lang="ru-RU" sz="3100" dirty="0" smtClean="0"/>
              <a:t> 	не </a:t>
            </a:r>
            <a:r>
              <a:rPr lang="ru-RU" sz="3100" dirty="0" err="1" smtClean="0"/>
              <a:t>забезпечивши</a:t>
            </a:r>
            <a:r>
              <a:rPr lang="ru-RU" sz="3100" dirty="0" smtClean="0"/>
              <a:t> себе </a:t>
            </a:r>
            <a:r>
              <a:rPr lang="ru-RU" sz="3100" dirty="0" err="1" smtClean="0"/>
              <a:t>ізолюючим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	 </a:t>
            </a:r>
            <a:r>
              <a:rPr lang="ru-RU" sz="3100" dirty="0" err="1" smtClean="0"/>
              <a:t>матеріалом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заземленням</a:t>
            </a:r>
            <a:r>
              <a:rPr lang="ru-RU" sz="3100" dirty="0" smtClean="0"/>
              <a:t> </a:t>
            </a:r>
            <a:r>
              <a:rPr lang="ru-RU" sz="3100" dirty="0" err="1" smtClean="0"/>
              <a:t>апаратури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	</a:t>
            </a:r>
            <a:r>
              <a:rPr lang="ru-RU" sz="3100" dirty="0" err="1" smtClean="0"/>
              <a:t>Жоден</a:t>
            </a:r>
            <a:r>
              <a:rPr lang="ru-RU" sz="3100" dirty="0" smtClean="0"/>
              <a:t> </a:t>
            </a:r>
            <a:r>
              <a:rPr lang="ru-RU" sz="3100" dirty="0" err="1" smtClean="0"/>
              <a:t>хімік</a:t>
            </a:r>
            <a:r>
              <a:rPr lang="ru-RU" sz="3100" dirty="0" smtClean="0"/>
              <a:t>  не </a:t>
            </a:r>
            <a:r>
              <a:rPr lang="ru-RU" sz="3100" dirty="0" err="1" smtClean="0"/>
              <a:t>розпочне</a:t>
            </a:r>
            <a:r>
              <a:rPr lang="ru-RU" sz="3100" dirty="0" smtClean="0"/>
              <a:t> роботу </a:t>
            </a:r>
            <a:r>
              <a:rPr lang="ru-RU" sz="3100" dirty="0" err="1" smtClean="0"/>
              <a:t>з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газами, не </a:t>
            </a:r>
            <a:r>
              <a:rPr lang="ru-RU" sz="3100" dirty="0" err="1" smtClean="0"/>
              <a:t>перевіривши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err="1" smtClean="0"/>
              <a:t>герметичність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міцніть</a:t>
            </a:r>
            <a:r>
              <a:rPr lang="ru-RU" sz="3100" dirty="0" smtClean="0"/>
              <a:t> </a:t>
            </a:r>
            <a:r>
              <a:rPr lang="ru-RU" sz="3100" dirty="0" err="1" smtClean="0"/>
              <a:t>приладу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(особливо коли </a:t>
            </a:r>
            <a:r>
              <a:rPr lang="ru-RU" sz="3100" dirty="0" err="1" smtClean="0"/>
              <a:t>газуваті</a:t>
            </a:r>
            <a:r>
              <a:rPr lang="ru-RU" sz="3100" dirty="0" smtClean="0"/>
              <a:t> </a:t>
            </a:r>
            <a:r>
              <a:rPr lang="ru-RU" sz="3100" dirty="0" err="1" smtClean="0"/>
              <a:t>речовини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err="1" smtClean="0"/>
              <a:t>є</a:t>
            </a:r>
            <a:r>
              <a:rPr lang="ru-RU" sz="3100" dirty="0" smtClean="0"/>
              <a:t> </a:t>
            </a:r>
            <a:r>
              <a:rPr lang="ru-RU" sz="3100" dirty="0" err="1" smtClean="0"/>
              <a:t>вибухонебезпечними</a:t>
            </a:r>
            <a:r>
              <a:rPr lang="ru-RU" sz="3100" dirty="0" smtClean="0"/>
              <a:t>). </a:t>
            </a:r>
            <a:r>
              <a:rPr lang="ru-RU" sz="3100" dirty="0" err="1" smtClean="0"/>
              <a:t>Жоден</a:t>
            </a:r>
            <a:r>
              <a:rPr lang="ru-RU" sz="3100" dirty="0" smtClean="0"/>
              <a:t> </a:t>
            </a:r>
            <a:r>
              <a:rPr lang="ru-RU" sz="3100" dirty="0" err="1" smtClean="0"/>
              <a:t>хімік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не буде </a:t>
            </a:r>
            <a:r>
              <a:rPr lang="ru-RU" sz="3100" dirty="0" err="1" smtClean="0"/>
              <a:t>пробувати</a:t>
            </a:r>
            <a:r>
              <a:rPr lang="ru-RU" sz="3100" dirty="0" smtClean="0"/>
              <a:t> </a:t>
            </a:r>
            <a:r>
              <a:rPr lang="ru-RU" sz="3100" dirty="0" err="1" smtClean="0"/>
              <a:t>речовини</a:t>
            </a:r>
            <a:r>
              <a:rPr lang="ru-RU" sz="3100" dirty="0" smtClean="0"/>
              <a:t> на смак.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endParaRPr lang="en-US" sz="3100" dirty="0"/>
          </a:p>
        </p:txBody>
      </p:sp>
      <p:pic>
        <p:nvPicPr>
          <p:cNvPr id="5" name="Содержимое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5622" y="1776309"/>
            <a:ext cx="4515729" cy="388707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498796" y="1799303"/>
            <a:ext cx="4344159" cy="423278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14701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63230307"/>
              </p:ext>
            </p:extLst>
          </p:nvPr>
        </p:nvGraphicFramePr>
        <p:xfrm>
          <a:off x="2179145" y="6881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800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Практичні завдання освітньої компоненти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648" y="3151162"/>
            <a:ext cx="10018713" cy="3151163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uk-UA" dirty="0" smtClean="0"/>
              <a:t>вивчення основних методів активного навчання таких як: самостійна дослідницька робота, проблемні та творчі завдання, запитання учня до вчителя і навпаки, що розвивають творче мислення тощо;</a:t>
            </a:r>
            <a:endParaRPr lang="ru-RU" dirty="0" smtClean="0"/>
          </a:p>
          <a:p>
            <a:pPr lvl="0"/>
            <a:r>
              <a:rPr lang="uk-UA" dirty="0" smtClean="0"/>
              <a:t> формуванню поняття «натурального хімічного експерименту» як засобу пізнання у вигляді спеціально підготовлених і проведених дослідів з речовинами та хімічними реакціями;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4055" y="337626"/>
            <a:ext cx="10517945" cy="10832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364567" y="239150"/>
            <a:ext cx="9805181" cy="616164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5800" b="1" dirty="0" smtClean="0">
                <a:solidFill>
                  <a:schemeClr val="accent6">
                    <a:lumMod val="50000"/>
                  </a:schemeClr>
                </a:solidFill>
              </a:rPr>
              <a:t>Формування засобами навчального предмету основних професійних компетентностей:</a:t>
            </a:r>
            <a:endParaRPr lang="ru-RU" sz="5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3200" b="1" dirty="0" smtClean="0"/>
              <a:t>     Засвоївши програму навчальної дисципліни «Методи активного навчання та хімічний експеримент» магістри мають бути здатними  вирішувати професійні завдання з урахуванням сучасного стану розвитку хімічної науки та дидактики. З урахуванням цього вони мають володіти такими основними професійними </a:t>
            </a:r>
            <a:r>
              <a:rPr lang="uk-UA" sz="3200" b="1" dirty="0" err="1" smtClean="0"/>
              <a:t>компетентностями</a:t>
            </a:r>
            <a:r>
              <a:rPr lang="uk-UA" sz="3200" b="1" dirty="0" smtClean="0"/>
              <a:t>: </a:t>
            </a:r>
            <a:endParaRPr lang="ru-RU" sz="3200" b="1" dirty="0" smtClean="0"/>
          </a:p>
          <a:p>
            <a:pPr lvl="0" algn="just"/>
            <a:r>
              <a:rPr lang="uk-UA" sz="3200" b="1" dirty="0" smtClean="0"/>
              <a:t>готовністю розробляти і впроваджувати сучасні технології навчання  державною мовою для покращення його ефективності, які сприяють активізації пізнавальної діяльності у школярів, формуванню творчого мислення, розвивають інтелектуальні можливості та здатність до самоосвіти;</a:t>
            </a:r>
            <a:endParaRPr lang="ru-RU" sz="3200" b="1" dirty="0" smtClean="0"/>
          </a:p>
          <a:p>
            <a:pPr lvl="0" algn="just"/>
            <a:r>
              <a:rPr lang="uk-UA" sz="3200" b="1" dirty="0" smtClean="0"/>
              <a:t>розуміння незаперечної ролі хімії у вирішенні енергетичної, сировинної, харчової та екологічної проблем людства; </a:t>
            </a:r>
            <a:endParaRPr lang="ru-RU" sz="3200" b="1" dirty="0" smtClean="0"/>
          </a:p>
          <a:p>
            <a:pPr lvl="0" algn="just"/>
            <a:r>
              <a:rPr lang="uk-UA" sz="3200" b="1" dirty="0" smtClean="0"/>
              <a:t>здатністю організувати навчальний процес з хімії, що відповідає основним принципам навчання, у тому числі глобальності, системності, науковості, тощо; </a:t>
            </a:r>
            <a:endParaRPr lang="ru-RU" sz="3200" b="1" dirty="0" smtClean="0"/>
          </a:p>
          <a:p>
            <a:pPr lvl="0" algn="just"/>
            <a:r>
              <a:rPr lang="uk-UA" sz="3200" b="1" dirty="0" smtClean="0"/>
              <a:t>здатністю розробляти і впроваджувати у навчальний процес активні методи навчання і відслідковувати їх ефективність;</a:t>
            </a:r>
            <a:endParaRPr lang="ru-RU" sz="3200" b="1" dirty="0" smtClean="0"/>
          </a:p>
          <a:p>
            <a:pPr>
              <a:buNone/>
            </a:pPr>
            <a:r>
              <a:rPr lang="uk-UA" sz="2800" b="1" dirty="0" smtClean="0"/>
              <a:t> 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133514" y="5148775"/>
            <a:ext cx="5809957" cy="689317"/>
          </a:xfrm>
        </p:spPr>
        <p:txBody>
          <a:bodyPr>
            <a:normAutofit fontScale="25000" lnSpcReduction="20000"/>
          </a:bodyPr>
          <a:lstStyle/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sz="2800" b="1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09822" y="393895"/>
            <a:ext cx="10438227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Очікувані результати навчання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Згідно з вимогами освітньо-професійної програми здобувачі повинні: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 поняття, мету та завдання і концептуальні положення     найпоширеніших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особистісно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орієнтованих освітніх технологій; засобів навчання хімії;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застосовувати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комплексний підхід у використанні засобів навчання;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уроку із позицій технологічного підходу в освіті;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місце хімічного експерименту в структурі уроку;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працювати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основними хімічними приладами та хімічним посудом, дотримуючись правил з техніки безпеки;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прогнозувати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методику хімічного експерименту в залежності від його цілей і завдань;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складати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алгоритми проведення окремих груп хімічних дослідів;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пояснювати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результати дослідів, правильно користуватися хімічною термінологією; </a:t>
            </a:r>
            <a:endParaRPr lang="uk-UA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школярів пізнавальну активність, інтелектуальні можливості та здатність до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амоосвіти.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75385" y="351692"/>
            <a:ext cx="565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45920" y="281353"/>
            <a:ext cx="1032568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Формування засобами навчального предмету основних професійних компетентностей:</a:t>
            </a:r>
            <a:endParaRPr lang="ru-RU" sz="2000" dirty="0" smtClean="0"/>
          </a:p>
          <a:p>
            <a:pPr lvl="0"/>
            <a:r>
              <a:rPr lang="uk-UA" sz="2000" b="1" dirty="0" smtClean="0"/>
              <a:t>    професійно володіти хімічним експериментом як одним із головних засобів навчання хімії, визначати місце хімічного експерименту в структурі уроку у залежності від поставленої мети і завдань;</a:t>
            </a:r>
          </a:p>
          <a:p>
            <a:pPr lvl="0"/>
            <a:endParaRPr lang="uk-UA" sz="2000" b="1" dirty="0" smtClean="0"/>
          </a:p>
          <a:p>
            <a:pPr lvl="0"/>
            <a:r>
              <a:rPr lang="uk-UA" sz="2000" b="1" dirty="0" smtClean="0"/>
              <a:t>      бути готовим до комплексного підходу у використанні засобів навчання, складати план уроку із позицій технологічного підходу в освіті;</a:t>
            </a:r>
            <a:endParaRPr lang="ru-RU" sz="2000" b="1" dirty="0" smtClean="0"/>
          </a:p>
          <a:p>
            <a:pPr lvl="0"/>
            <a:endParaRPr lang="uk-UA" sz="2000" b="1" dirty="0" smtClean="0"/>
          </a:p>
          <a:p>
            <a:pPr lvl="0"/>
            <a:r>
              <a:rPr lang="uk-UA" sz="2000" b="1" dirty="0" smtClean="0"/>
              <a:t>     професійно працювати з основними хімічними приладами та з хімічним обладнанням і посудом, дотримуючись правил з техніки безпеки;</a:t>
            </a:r>
            <a:endParaRPr lang="ru-RU" sz="2000" b="1" dirty="0" smtClean="0"/>
          </a:p>
          <a:p>
            <a:pPr lvl="0"/>
            <a:endParaRPr lang="uk-UA" sz="2000" b="1" dirty="0" smtClean="0"/>
          </a:p>
          <a:p>
            <a:pPr lvl="0"/>
            <a:r>
              <a:rPr lang="uk-UA" sz="2000" b="1" dirty="0" smtClean="0"/>
              <a:t>     прогнозувати методику хімічного експерименту в залежності від його цілей і завдань; складати алгоритми проведення окремих груп хімічних дослідів; пояснювати результати дослідів, правильно користуватися хімічною термінологією на державній мові.</a:t>
            </a:r>
            <a:endParaRPr lang="ru-RU" sz="2000" b="1" dirty="0" smtClean="0"/>
          </a:p>
          <a:p>
            <a:pPr lvl="0"/>
            <a:endParaRPr lang="uk-UA" sz="2000" b="1" dirty="0" smtClean="0"/>
          </a:p>
          <a:p>
            <a:pPr lvl="0"/>
            <a:r>
              <a:rPr lang="uk-UA" sz="2000" b="1" dirty="0" smtClean="0"/>
              <a:t>    формувати на уроках та у позакласній роботі з хімії життєвої й соціальної компетентностей учня, його екологічної культури, популяризувати вітчизняні досягнення сучасної хімічної і методичної науки.</a:t>
            </a:r>
            <a:endParaRPr lang="ru-RU" sz="2000" b="1" dirty="0" smtClean="0"/>
          </a:p>
          <a:p>
            <a:r>
              <a:rPr lang="uk-UA" sz="2000" b="1" dirty="0" smtClean="0"/>
              <a:t> </a:t>
            </a:r>
            <a:endParaRPr lang="ru-RU" sz="2000" b="1" dirty="0" smtClean="0"/>
          </a:p>
          <a:p>
            <a:r>
              <a:rPr lang="uk-UA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614</TotalTime>
  <Words>625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Параллакс</vt:lpstr>
      <vt:lpstr>Міністерство освіти і науки України Херсонський державний університет Кафедра хімії та фармації   «Методи активного навчання та хімічний експеримент»</vt:lpstr>
      <vt:lpstr>Освітньо-професійна програма “Середня освіта (Хімія)”</vt:lpstr>
      <vt:lpstr>     </vt:lpstr>
      <vt:lpstr> На сьогодні жоден  досвідчений    експериментатор не буде проводити   досліди  з електричним струмом,   не забезпечивши себе ізолюючим   матеріалом і заземленням апаратури.   Жоден хімік  не розпочне роботу з газами, не перевіривши  герметичність і міцніть приладу  (особливо коли газуваті речовини  є вибухонебезпечними). Жоден хімік  не буде пробувати речовини на смак.   </vt:lpstr>
      <vt:lpstr>Слайд 5</vt:lpstr>
      <vt:lpstr>Практичні завдання освітньої компоненти</vt:lpstr>
      <vt:lpstr> </vt:lpstr>
      <vt:lpstr>Слайд 8</vt:lpstr>
      <vt:lpstr>Слайд 9</vt:lpstr>
      <vt:lpstr>Серед усіх галузей природничих наук хімія є особливою наукою, бо створює  такі хімічні речовини, яких немає у природі і яких людина у минулому не могла собі уявити. Тому хімії можемо прогнозувати велике майбутнє і бути впевненими у тому, що завтрашній світ буде ще більш хімізованим світом, і  хімічні  компетентності  досліджувати речовини будуть актуальними завжди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хімії в житті суспільства»</dc:title>
  <dc:creator>Admin</dc:creator>
  <cp:lastModifiedBy>vishnevskaya</cp:lastModifiedBy>
  <cp:revision>75</cp:revision>
  <dcterms:created xsi:type="dcterms:W3CDTF">2020-04-11T10:29:47Z</dcterms:created>
  <dcterms:modified xsi:type="dcterms:W3CDTF">2021-03-19T06:17:57Z</dcterms:modified>
</cp:coreProperties>
</file>